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48874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thehotelmate.in · DIPP223828 · Confidential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303520" y="0"/>
            <a:ext cx="3840480" cy="5143500"/>
          </a:xfrm>
          <a:prstGeom prst="rect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164592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HOTEL MATE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320040" y="329184"/>
            <a:ext cx="45720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spc="200" kern="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TECHNOLOGIES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320040" y="54864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NVIDIA INCEPTION · INVESTOR PITCH · 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22960"/>
            <a:ext cx="4754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Hotel Mate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20040" y="16916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F6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Technologies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20040" y="224028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India's First Conversational AI Hotel Booking Platform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20040" y="2834640"/>
            <a:ext cx="1417320" cy="9144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0040" y="2834640"/>
            <a:ext cx="1417320" cy="4572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040" y="2971800"/>
            <a:ext cx="1417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6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3,600+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320040" y="3474720"/>
            <a:ext cx="1417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Live Properties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1874520" y="2834640"/>
            <a:ext cx="1417320" cy="9144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874520" y="2834640"/>
            <a:ext cx="1417320" cy="4572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874520" y="2971800"/>
            <a:ext cx="1417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6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₹0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1874520" y="3474720"/>
            <a:ext cx="1417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Commission (Direct)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3429000" y="2834640"/>
            <a:ext cx="1417320" cy="9144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429000" y="2834640"/>
            <a:ext cx="1417320" cy="4572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429000" y="2971800"/>
            <a:ext cx="1417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6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60s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3429000" y="3474720"/>
            <a:ext cx="1417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Bid Response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320040" y="3913632"/>
            <a:ext cx="1463040" cy="237744"/>
          </a:xfrm>
          <a:prstGeom prst="roundRect">
            <a:avLst>
              <a:gd name="adj" fmla="val 15385"/>
            </a:avLst>
          </a:prstGeom>
          <a:solidFill>
            <a:srgbClr val="00C9A7">
              <a:alpha val="10000"/>
            </a:srgbClr>
          </a:solidFill>
          <a:ln w="6350">
            <a:solidFill>
              <a:srgbClr val="00C9A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20040" y="3913632"/>
            <a:ext cx="1463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00C9A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DPIIT Startup India</a:t>
            </a:r>
            <a:endParaRPr lang="en-US" sz="700" dirty="0"/>
          </a:p>
        </p:txBody>
      </p:sp>
      <p:sp>
        <p:nvSpPr>
          <p:cNvPr id="25" name="Shape 23"/>
          <p:cNvSpPr/>
          <p:nvPr/>
        </p:nvSpPr>
        <p:spPr>
          <a:xfrm>
            <a:off x="1920240" y="3913632"/>
            <a:ext cx="1463040" cy="237744"/>
          </a:xfrm>
          <a:prstGeom prst="roundRect">
            <a:avLst>
              <a:gd name="adj" fmla="val 15385"/>
            </a:avLst>
          </a:prstGeom>
          <a:solidFill>
            <a:srgbClr val="00C9A7">
              <a:alpha val="10000"/>
            </a:srgbClr>
          </a:solidFill>
          <a:ln w="6350">
            <a:solidFill>
              <a:srgbClr val="00C9A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920240" y="3913632"/>
            <a:ext cx="1463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00C9A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Meta BSP Partner</a:t>
            </a:r>
            <a:endParaRPr lang="en-US" sz="700" dirty="0"/>
          </a:p>
        </p:txBody>
      </p:sp>
      <p:sp>
        <p:nvSpPr>
          <p:cNvPr id="27" name="Shape 25"/>
          <p:cNvSpPr/>
          <p:nvPr/>
        </p:nvSpPr>
        <p:spPr>
          <a:xfrm>
            <a:off x="3520440" y="3913632"/>
            <a:ext cx="1463040" cy="237744"/>
          </a:xfrm>
          <a:prstGeom prst="roundRect">
            <a:avLst>
              <a:gd name="adj" fmla="val 15385"/>
            </a:avLst>
          </a:prstGeom>
          <a:solidFill>
            <a:srgbClr val="00C9A7">
              <a:alpha val="10000"/>
            </a:srgbClr>
          </a:solidFill>
          <a:ln w="6350">
            <a:solidFill>
              <a:srgbClr val="00C9A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20440" y="3913632"/>
            <a:ext cx="1463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00C9A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Google Hotel Center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48874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Hotel Mate Technologies · Investor Pitch 2026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320040" y="274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PROBLEM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20040" y="530352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Indian hotels are losing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bookings they shouldn't.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320040" y="1874520"/>
            <a:ext cx="2788920" cy="214884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233172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OTAs charge 15–25% commission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2743200"/>
            <a:ext cx="2514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Independent hotels lose their entire margin to middlemen on every booking. Zero leverage, zero loyalty.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264408" y="1874520"/>
            <a:ext cx="2788920" cy="214884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01568" y="233172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Search-and-filter is broken for India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401568" y="2743200"/>
            <a:ext cx="2514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200M+ domestic travellers want to ask, negotiate, and decide — not scroll through star ratings.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208776" y="1874520"/>
            <a:ext cx="2788920" cy="214884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45936" y="233172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50,000+ hotels have no direct channel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45936" y="2743200"/>
            <a:ext cx="2514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 tech, no WhatsApp automation, no AI — just phone calls and OTA dependency.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320040" y="4160520"/>
            <a:ext cx="5943600" cy="256032"/>
          </a:xfrm>
          <a:prstGeom prst="roundRect">
            <a:avLst>
              <a:gd name="adj" fmla="val 14286"/>
            </a:avLst>
          </a:prstGeom>
          <a:solidFill>
            <a:srgbClr val="FFAA00">
              <a:alpha val="15000"/>
            </a:srgbClr>
          </a:solidFill>
          <a:ln w="6350">
            <a:solidFill>
              <a:srgbClr val="FFAA00">
                <a:alpha val="5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20040" y="4160520"/>
            <a:ext cx="5943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AA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₹16.5 lakh crore India domestic tourism revenue (2025) · Growing 12% YoY · 200M+ travellers underserved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48874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Hotel Mate Technologies · Investor Pitch 2026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320040" y="274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OUR SOLUTION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20040" y="530352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 Mate — book hotels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through conversation.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320040" y="1920240"/>
            <a:ext cx="2057400" cy="22860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965960"/>
            <a:ext cx="2057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C9A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11480" y="2560320"/>
            <a:ext cx="1874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Guest describes stay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11480" y="2907792"/>
            <a:ext cx="1874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Natural language — city, dates, budget, mood. No forms, no filters.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2532888" y="1920240"/>
            <a:ext cx="2057400" cy="22860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32888" y="1965960"/>
            <a:ext cx="2057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C9A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2624328" y="2560320"/>
            <a:ext cx="1874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 extracts intent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624328" y="2907792"/>
            <a:ext cx="1874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NVIDIA GPU inference — real-time structured parsing in under 200ms.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4745736" y="1920240"/>
            <a:ext cx="2057400" cy="22860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45736" y="1965960"/>
            <a:ext cx="2057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C9A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4837176" y="2560320"/>
            <a:ext cx="1874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Hotels compete in 60s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837176" y="2907792"/>
            <a:ext cx="1874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Live bid engine — primary hotel + competitors respond in real time.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6958584" y="1920240"/>
            <a:ext cx="2057400" cy="22860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958584" y="1965960"/>
            <a:ext cx="2057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C9A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7050024" y="2560320"/>
            <a:ext cx="1874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Guest selects &amp; pays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7050024" y="2907792"/>
            <a:ext cx="1874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Quote → PayU/Razorpay → WhatsApp voucher delivered instantly.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48874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Hotel Mate Technologies · Investor Pitch 2026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320040" y="274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MARKET OPPORTUNITY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20040" y="530352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$20B market being disrupted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the bottom up.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320040" y="1920240"/>
            <a:ext cx="2788920" cy="201168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20040" y="1920240"/>
            <a:ext cx="2788920" cy="4572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0040" y="2148840"/>
            <a:ext cx="2788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6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$20B+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411480" y="2944368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India online hotel</a:t>
            </a:r>
            <a:endParaRPr lang="en-US" sz="9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booking market (2026)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264408" y="1920240"/>
            <a:ext cx="2788920" cy="201168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64408" y="1920240"/>
            <a:ext cx="2788920" cy="4572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64408" y="2148840"/>
            <a:ext cx="2788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0C9A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50K+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3355848" y="2944368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Independent hotels</a:t>
            </a:r>
            <a:endParaRPr lang="en-US" sz="9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underserved by OTAs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208776" y="1920240"/>
            <a:ext cx="2788920" cy="201168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08776" y="1920240"/>
            <a:ext cx="2788920" cy="45720"/>
          </a:xfrm>
          <a:prstGeom prst="rect">
            <a:avLst/>
          </a:prstGeom>
          <a:solidFill>
            <a:srgbClr val="FFAA00"/>
          </a:solidFill>
          <a:ln w="12700">
            <a:solidFill>
              <a:srgbClr val="FFAA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08776" y="2148840"/>
            <a:ext cx="2788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AA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200M+</a:t>
            </a:r>
            <a:endParaRPr lang="en-US" sz="4000" dirty="0"/>
          </a:p>
        </p:txBody>
      </p:sp>
      <p:sp>
        <p:nvSpPr>
          <p:cNvPr id="17" name="Text 15"/>
          <p:cNvSpPr/>
          <p:nvPr/>
        </p:nvSpPr>
        <p:spPr>
          <a:xfrm>
            <a:off x="6300216" y="2944368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Domestic travellers</a:t>
            </a:r>
            <a:endParaRPr lang="en-US" sz="9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seeking better options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48874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Hotel Mate Technologies · Investor Pitch 2026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320040" y="274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TRACTION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20040" y="530352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We're already operating at scale.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320040" y="1645920"/>
            <a:ext cx="2057400" cy="18288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20040" y="1645920"/>
            <a:ext cx="2057400" cy="4572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0040" y="1828800"/>
            <a:ext cx="2057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6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3,600+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320040" y="2468880"/>
            <a:ext cx="2057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Live Properties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320040" y="2743200"/>
            <a:ext cx="2057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Enquiries &amp; bookings flowing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2532888" y="1645920"/>
            <a:ext cx="2057400" cy="18288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532888" y="1645920"/>
            <a:ext cx="2057400" cy="4572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532888" y="1828800"/>
            <a:ext cx="2057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0C9A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2532888" y="2468880"/>
            <a:ext cx="2057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Active Domains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2532888" y="2743200"/>
            <a:ext cx="2057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thehotelmate.in · .co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4745736" y="1645920"/>
            <a:ext cx="2057400" cy="18288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745736" y="1645920"/>
            <a:ext cx="2057400" cy="45720"/>
          </a:xfrm>
          <a:prstGeom prst="rect">
            <a:avLst/>
          </a:prstGeom>
          <a:solidFill>
            <a:srgbClr val="FFAA00"/>
          </a:solidFill>
          <a:ln w="12700">
            <a:solidFill>
              <a:srgbClr val="FFAA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745736" y="1828800"/>
            <a:ext cx="2057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AA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₹3,999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4745736" y="2468880"/>
            <a:ext cx="2057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Direct Plan / Month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745736" y="2743200"/>
            <a:ext cx="2057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Zero commission model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6958584" y="1645920"/>
            <a:ext cx="2057400" cy="18288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958584" y="1645920"/>
            <a:ext cx="2057400" cy="4572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58584" y="1828800"/>
            <a:ext cx="2057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6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60s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6958584" y="2468880"/>
            <a:ext cx="2057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Bid Window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958584" y="2743200"/>
            <a:ext cx="2057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Real-time hotel competition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320040" y="4206240"/>
            <a:ext cx="1600200" cy="201168"/>
          </a:xfrm>
          <a:prstGeom prst="roundRect">
            <a:avLst>
              <a:gd name="adj" fmla="val 13636"/>
            </a:avLst>
          </a:prstGeom>
          <a:solidFill>
            <a:srgbClr val="00C9A7">
              <a:alpha val="8000"/>
            </a:srgbClr>
          </a:solidFill>
          <a:ln w="6350">
            <a:solidFill>
              <a:srgbClr val="00C9A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20040" y="4206240"/>
            <a:ext cx="1600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00C9A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DPIIT DIPP223828</a:t>
            </a:r>
            <a:endParaRPr lang="en-US" sz="700" dirty="0"/>
          </a:p>
        </p:txBody>
      </p:sp>
      <p:sp>
        <p:nvSpPr>
          <p:cNvPr id="28" name="Shape 26"/>
          <p:cNvSpPr/>
          <p:nvPr/>
        </p:nvSpPr>
        <p:spPr>
          <a:xfrm>
            <a:off x="2039112" y="4206240"/>
            <a:ext cx="1600200" cy="201168"/>
          </a:xfrm>
          <a:prstGeom prst="roundRect">
            <a:avLst>
              <a:gd name="adj" fmla="val 13636"/>
            </a:avLst>
          </a:prstGeom>
          <a:solidFill>
            <a:srgbClr val="00C9A7">
              <a:alpha val="8000"/>
            </a:srgbClr>
          </a:solidFill>
          <a:ln w="6350">
            <a:solidFill>
              <a:srgbClr val="00C9A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039112" y="4206240"/>
            <a:ext cx="1600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00C9A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Meta BSP Partner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3758184" y="4206240"/>
            <a:ext cx="1600200" cy="201168"/>
          </a:xfrm>
          <a:prstGeom prst="roundRect">
            <a:avLst>
              <a:gd name="adj" fmla="val 13636"/>
            </a:avLst>
          </a:prstGeom>
          <a:solidFill>
            <a:srgbClr val="00C9A7">
              <a:alpha val="8000"/>
            </a:srgbClr>
          </a:solidFill>
          <a:ln w="6350">
            <a:solidFill>
              <a:srgbClr val="00C9A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758184" y="4206240"/>
            <a:ext cx="1600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00C9A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Google Hotel Center</a:t>
            </a:r>
            <a:endParaRPr lang="en-US" sz="700" dirty="0"/>
          </a:p>
        </p:txBody>
      </p:sp>
      <p:sp>
        <p:nvSpPr>
          <p:cNvPr id="32" name="Shape 30"/>
          <p:cNvSpPr/>
          <p:nvPr/>
        </p:nvSpPr>
        <p:spPr>
          <a:xfrm>
            <a:off x="5477256" y="4206240"/>
            <a:ext cx="1600200" cy="201168"/>
          </a:xfrm>
          <a:prstGeom prst="roundRect">
            <a:avLst>
              <a:gd name="adj" fmla="val 13636"/>
            </a:avLst>
          </a:prstGeom>
          <a:solidFill>
            <a:srgbClr val="00C9A7">
              <a:alpha val="8000"/>
            </a:srgbClr>
          </a:solidFill>
          <a:ln w="6350">
            <a:solidFill>
              <a:srgbClr val="00C9A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77256" y="4206240"/>
            <a:ext cx="1600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00C9A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HyperGuest</a:t>
            </a:r>
            <a:endParaRPr lang="en-US" sz="700" dirty="0"/>
          </a:p>
        </p:txBody>
      </p:sp>
      <p:sp>
        <p:nvSpPr>
          <p:cNvPr id="34" name="Shape 32"/>
          <p:cNvSpPr/>
          <p:nvPr/>
        </p:nvSpPr>
        <p:spPr>
          <a:xfrm>
            <a:off x="7196328" y="4206240"/>
            <a:ext cx="1600200" cy="201168"/>
          </a:xfrm>
          <a:prstGeom prst="roundRect">
            <a:avLst>
              <a:gd name="adj" fmla="val 13636"/>
            </a:avLst>
          </a:prstGeom>
          <a:solidFill>
            <a:srgbClr val="00C9A7">
              <a:alpha val="8000"/>
            </a:srgbClr>
          </a:solidFill>
          <a:ln w="6350">
            <a:solidFill>
              <a:srgbClr val="00C9A7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196328" y="4206240"/>
            <a:ext cx="1600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00C9A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Bakuun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48874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Hotel Mate Technologies · Investor Pitch 2026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320040" y="274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BUSINESS MODEL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20040" y="530352"/>
            <a:ext cx="4389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revenue streams.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320040" y="1097280"/>
            <a:ext cx="4389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6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aligned with hotels.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320040" y="1920240"/>
            <a:ext cx="4114800" cy="18288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2011680"/>
            <a:ext cx="3840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00C9A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UNIT ECONOMICS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57200" y="2331720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• Listing hotels convert to Direct as volume grows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57200" y="2679192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• SaaS MRR is predictable &amp; commission-free for hotels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57200" y="3026664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• WhatsApp &amp; AI upsells layer on top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663440" y="914400"/>
            <a:ext cx="1920240" cy="36576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63440" y="914400"/>
            <a:ext cx="1920240" cy="45720"/>
          </a:xfrm>
          <a:prstGeom prst="rect">
            <a:avLst/>
          </a:prstGeom>
          <a:solidFill>
            <a:srgbClr val="8899BB"/>
          </a:solidFill>
          <a:ln w="12700">
            <a:solidFill>
              <a:srgbClr val="8899B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63440" y="1024128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Listing Plan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663440" y="1298448"/>
            <a:ext cx="1920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Free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663440" y="1901952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8% per booking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754880" y="2331720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Zero upfront cost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754880" y="2679192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8% commission per booking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754880" y="3026664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Full platform access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754880" y="3374136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WhatsApp confirmations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6903720" y="914400"/>
            <a:ext cx="1920240" cy="36576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903720" y="914400"/>
            <a:ext cx="1920240" cy="4572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03720" y="1024128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Direct Plan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903720" y="1298448"/>
            <a:ext cx="1920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₹3,999/mo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6903720" y="1901952"/>
            <a:ext cx="1920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0% commission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6995160" y="2331720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Zero commission forever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995160" y="2679192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Full margin to the hotel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995160" y="3026664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Priority bid placement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995160" y="3374136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✓  Analytics dashboard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48874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Hotel Mate Technologies · Investor Pitch 2026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320040" y="274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TECHNOLOGY &amp; AI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20040" y="530352"/>
            <a:ext cx="4114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for scale.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Powered by NVIDIA.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320040" y="1828800"/>
            <a:ext cx="54864" cy="41148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74904" y="1828800"/>
            <a:ext cx="4114800" cy="411480"/>
          </a:xfrm>
          <a:prstGeom prst="rect">
            <a:avLst/>
          </a:prstGeom>
          <a:solidFill>
            <a:srgbClr val="112244"/>
          </a:solidFill>
          <a:ln w="12700">
            <a:solidFill>
              <a:srgbClr val="11224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828800"/>
            <a:ext cx="1463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C9A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React / Next.js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011680" y="182880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SSR customer chat · thehotelmate.in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320040" y="2331720"/>
            <a:ext cx="54864" cy="41148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74904" y="2331720"/>
            <a:ext cx="4114800" cy="411480"/>
          </a:xfrm>
          <a:prstGeom prst="rect">
            <a:avLst/>
          </a:prstGeom>
          <a:solidFill>
            <a:srgbClr val="112244"/>
          </a:solidFill>
          <a:ln w="12700">
            <a:solidFill>
              <a:srgbClr val="11224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2331720"/>
            <a:ext cx="1463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Spring Boot (Java)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011680" y="233172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Chat service · Intent extraction · Bid engine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320040" y="2834640"/>
            <a:ext cx="54864" cy="411480"/>
          </a:xfrm>
          <a:prstGeom prst="rect">
            <a:avLst/>
          </a:prstGeom>
          <a:solidFill>
            <a:srgbClr val="FFAA00"/>
          </a:solidFill>
          <a:ln w="12700">
            <a:solidFill>
              <a:srgbClr val="FFAA0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74904" y="2834640"/>
            <a:ext cx="4114800" cy="411480"/>
          </a:xfrm>
          <a:prstGeom prst="rect">
            <a:avLst/>
          </a:prstGeom>
          <a:solidFill>
            <a:srgbClr val="112244"/>
          </a:solidFill>
          <a:ln w="12700">
            <a:solidFill>
              <a:srgbClr val="11224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02920" y="2834640"/>
            <a:ext cx="1463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AA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MongoDB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2011680" y="283464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Chat sessions · Full conversation history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320040" y="3337560"/>
            <a:ext cx="54864" cy="411480"/>
          </a:xfrm>
          <a:prstGeom prst="rect">
            <a:avLst/>
          </a:prstGeom>
          <a:solidFill>
            <a:srgbClr val="8899BB"/>
          </a:solidFill>
          <a:ln w="12700">
            <a:solidFill>
              <a:srgbClr val="8899B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74904" y="3337560"/>
            <a:ext cx="4114800" cy="411480"/>
          </a:xfrm>
          <a:prstGeom prst="rect">
            <a:avLst/>
          </a:prstGeom>
          <a:solidFill>
            <a:srgbClr val="112244"/>
          </a:solidFill>
          <a:ln w="12700">
            <a:solidFill>
              <a:srgbClr val="11224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3337560"/>
            <a:ext cx="1463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MySQL (LMS)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2011680" y="333756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60,000+ leads · Enquiries · Bookings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320040" y="3840480"/>
            <a:ext cx="54864" cy="41148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74904" y="3840480"/>
            <a:ext cx="4114800" cy="411480"/>
          </a:xfrm>
          <a:prstGeom prst="rect">
            <a:avLst/>
          </a:prstGeom>
          <a:solidFill>
            <a:srgbClr val="112244"/>
          </a:solidFill>
          <a:ln w="12700">
            <a:solidFill>
              <a:srgbClr val="11224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840480"/>
            <a:ext cx="1463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C9A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Angular 21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2011680" y="3840480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Hotelier dashboard · BookMax analytics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4663440" y="1645920"/>
            <a:ext cx="4114800" cy="315468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800600" y="1737360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NVIDIA GPU INFERENCE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4800600" y="210312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▸  Low-latency intent extraction (&lt;200ms)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800600" y="256032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▸  Real-time property recommendation scoring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800600" y="301752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▸  Abandoned chat recovery — personalised AI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4800600" y="347472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▸  Provider-agnostic (Claude · OpenAI · Gemini)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4800600" y="393192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▸  Scales to millions of guest conversations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48874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Hotel Mate Technologies · Investor Pitch 2026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320040" y="274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COMPETITIVE ADVANTAGE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20040" y="530352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THM wins.</a:t>
            </a:r>
            <a:endParaRPr lang="en-US" sz="3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20040" y="1508760"/>
          <a:ext cx="8503920" cy="3200400"/>
        </p:xfrm>
        <a:graphic>
          <a:graphicData uri="http://schemas.openxmlformats.org/drawingml/2006/table">
            <a:tbl>
              <a:tblPr/>
              <a:tblGrid>
                <a:gridCol w="2194560"/>
                <a:gridCol w="1828800"/>
                <a:gridCol w="1828800"/>
                <a:gridCol w="2651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2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8899B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MakeMyTrip</a:t>
                      </a:r>
                      <a:endParaRPr lang="en-US" sz="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2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8899B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OYO</a:t>
                      </a:r>
                      <a:endParaRPr lang="en-US" sz="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2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FF6B00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The Hotel Mate ✦</a:t>
                      </a:r>
                      <a:endParaRPr lang="en-US" sz="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244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E8EDF8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Commission model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E4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8899B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15–25%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E4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8899B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12–20%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E4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C9A7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0% (Direct plan)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E40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E8EDF8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Booking experience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42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8899B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Search &amp; filter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42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8899B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Form-based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42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C9A7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Conversational AI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42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E8EDF8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Hotel communication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E4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8899B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Portal messages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E4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8899B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Email / phone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E4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C9A7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WhatsApp-native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E40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E8EDF8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Bid competition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42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8899B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✗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42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8899B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✗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42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C9A7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✓  60-second live bid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42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E8EDF8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AI intent parsing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E4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8899B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✗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E4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8899B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✗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E4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C9A7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✓  NVIDIA GPU inference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E40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E8EDF8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Zero-commission option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42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8899B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✗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42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8899B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✗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42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00C9A7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✓  ₹3,999/mo flat</a:t>
                      </a:r>
                      <a:endParaRPr lang="en-US" sz="9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3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42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48874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Hotel Mate Technologies · Investor Pitch 2026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320040" y="274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GUEST JOURNEY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20040" y="530352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conversation to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voucher in minutes.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40" y="2514600"/>
            <a:ext cx="8229600" cy="0"/>
          </a:xfrm>
          <a:prstGeom prst="line">
            <a:avLst/>
          </a:prstGeom>
          <a:noFill/>
          <a:ln w="19050">
            <a:solidFill>
              <a:srgbClr val="FF6B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2286000"/>
            <a:ext cx="457200" cy="457200"/>
          </a:xfrm>
          <a:prstGeom prst="ellipse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5840" y="22860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20040" y="2880360"/>
            <a:ext cx="2057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Guest types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65760" y="3246120"/>
            <a:ext cx="19659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"Hill station near Bangalore, ₹4000/night, this weekend"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3218688" y="2286000"/>
            <a:ext cx="457200" cy="457200"/>
          </a:xfrm>
          <a:prstGeom prst="ellipse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18688" y="22860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532888" y="2880360"/>
            <a:ext cx="2057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 responds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2578608" y="3246120"/>
            <a:ext cx="19659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Ask Mate confirms: Coorg · 2 nights · 2 guests · ₹4,000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5431536" y="2286000"/>
            <a:ext cx="457200" cy="457200"/>
          </a:xfrm>
          <a:prstGeom prst="ellipse">
            <a:avLst/>
          </a:prstGeom>
          <a:solidFill>
            <a:srgbClr val="FFAA00"/>
          </a:solidFill>
          <a:ln w="12700">
            <a:solidFill>
              <a:srgbClr val="FFAA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431536" y="22860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45736" y="2880360"/>
            <a:ext cx="2057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60s bid engine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791456" y="3246120"/>
            <a:ext cx="19659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 hotels compete. Primary hotel 60s exclusive. Best offer wins.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7644384" y="2286000"/>
            <a:ext cx="457200" cy="457200"/>
          </a:xfrm>
          <a:prstGeom prst="ellipse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644384" y="22860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958584" y="2880360"/>
            <a:ext cx="2057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Booking confirmed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004304" y="3246120"/>
            <a:ext cx="19659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Guest pays via Razorpay. WhatsApp voucher delivered instantly.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48874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Hotel Mate Technologies · NVIDIA Inception Program · 2026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320040" y="274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NVIDIA INCEPTION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20040" y="530352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NVIDIA accelerates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mission.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320040" y="1828800"/>
            <a:ext cx="4114800" cy="1207008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938528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⚡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05840" y="192024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Real-time Intent Extraction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05840" y="2267712"/>
            <a:ext cx="3291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Guest messages parsed and structured in under 200ms. NVIDIA GPU inference makes low-latency NLP viable at India's price point.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4663440" y="1828800"/>
            <a:ext cx="4114800" cy="1207008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00600" y="1938528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🏨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349240" y="192024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Property Recommendation at Scale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349240" y="2267712"/>
            <a:ext cx="3291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Matching guest intent to 3,600+ properties using similarity scoring, pricing bands, and availability requires accelerated compute.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320040" y="3200400"/>
            <a:ext cx="4114800" cy="1207008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3310128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🔄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005840" y="329184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Abandoned Chat Recovery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05840" y="3639312"/>
            <a:ext cx="3291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AI-powered re-engagement models predict the best recovery message, channel, and timing for each abandoned guest session.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4663440" y="3200400"/>
            <a:ext cx="4114800" cy="1207008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00600" y="3310128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📈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5349240" y="329184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Emerging Market Economics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349240" y="3639312"/>
            <a:ext cx="3291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NVIDIA's optimised inference stack reduces cost-per-query — critical for serving 200M+ Indian travellers at scale.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48874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Hotel Mate Technologies · Investor Pitch 2026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320040" y="274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ROADMAP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20040" y="530352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12-month execution plan.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2103120"/>
            <a:ext cx="8321040" cy="0"/>
          </a:xfrm>
          <a:prstGeom prst="line">
            <a:avLst/>
          </a:prstGeom>
          <a:noFill/>
          <a:ln w="12700">
            <a:solidFill>
              <a:srgbClr val="00C9A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600200"/>
            <a:ext cx="2057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C9A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Q2 2026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1115568" y="1938528"/>
            <a:ext cx="329184" cy="329184"/>
          </a:xfrm>
          <a:prstGeom prst="ellipse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0040" y="2423160"/>
            <a:ext cx="2057400" cy="237744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11480" y="2487168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Chat Backend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11480" y="2834640"/>
            <a:ext cx="1874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·  MongoDB chat sessions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411480" y="3273552"/>
            <a:ext cx="1874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·  Spring Boot chat service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411480" y="3712464"/>
            <a:ext cx="1874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·  AI abstraction layer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411480" y="4151376"/>
            <a:ext cx="1874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·  Intent extraction engine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2532888" y="1600200"/>
            <a:ext cx="2057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Q3 2026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3328416" y="1938528"/>
            <a:ext cx="329184" cy="329184"/>
          </a:xfrm>
          <a:prstGeom prst="ellipse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532888" y="2423160"/>
            <a:ext cx="2057400" cy="237744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624328" y="2487168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 Go-Live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624328" y="2834640"/>
            <a:ext cx="1874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·  NVIDIA GPU inference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2624328" y="3273552"/>
            <a:ext cx="1874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·  GenAI conversation loop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2624328" y="3712464"/>
            <a:ext cx="1874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·  Enquiry bridge → java-lms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624328" y="4151376"/>
            <a:ext cx="1874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·  thehotelmate.in launch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4745736" y="1600200"/>
            <a:ext cx="2057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AA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Q3 2026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5541264" y="1938528"/>
            <a:ext cx="329184" cy="329184"/>
          </a:xfrm>
          <a:prstGeom prst="ellipse">
            <a:avLst/>
          </a:prstGeom>
          <a:solidFill>
            <a:srgbClr val="FFAA00"/>
          </a:solidFill>
          <a:ln w="12700">
            <a:solidFill>
              <a:srgbClr val="FFAA0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745736" y="2423160"/>
            <a:ext cx="2057400" cy="237744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837176" y="2487168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AA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Recovery &amp; CRM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4837176" y="2834640"/>
            <a:ext cx="1874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·  Abandoned chat detection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4837176" y="3273552"/>
            <a:ext cx="1874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·  WhatsApp re-engagement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4837176" y="3712464"/>
            <a:ext cx="1874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·  THM-BookMax CRM leads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4837176" y="4151376"/>
            <a:ext cx="1874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·  Email recovery flows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6958584" y="1600200"/>
            <a:ext cx="2057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C9A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Q4 2026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7754112" y="1938528"/>
            <a:ext cx="329184" cy="329184"/>
          </a:xfrm>
          <a:prstGeom prst="ellipse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958584" y="2423160"/>
            <a:ext cx="2057400" cy="237744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050024" y="2487168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Scale &amp; Analytics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7050024" y="2834640"/>
            <a:ext cx="1874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·  BookMax analytics live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7050024" y="3273552"/>
            <a:ext cx="1874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·  10,000 property target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7050024" y="3712464"/>
            <a:ext cx="1874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·  NVIDIA Inception program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7050024" y="4151376"/>
            <a:ext cx="1874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·  Series A preparation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4887468"/>
            <a:ext cx="8686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Hotel Mate Technologies · Investor Pitch 2026 · Confidential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320040" y="164592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HOTEL MATE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320040" y="329184"/>
            <a:ext cx="45720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spc="200" kern="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TECHNOLOGIES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320040" y="566928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300" kern="0" dirty="0">
                <a:solidFill>
                  <a:srgbClr val="FF6B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JOIN US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804672"/>
            <a:ext cx="50292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India's hotel booking</a:t>
            </a:r>
            <a:endParaRPr lang="en-US" sz="30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industry is ready</a:t>
            </a:r>
            <a:endParaRPr lang="en-US" sz="30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conversation.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20040" y="2788920"/>
            <a:ext cx="5029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We've built the platform. We have the properties.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Now we're adding the intelligence.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20040" y="3520440"/>
            <a:ext cx="5029200" cy="77724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3584448"/>
            <a:ext cx="4754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AA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thehotelmate.in  ·  DPIIT DIPP223828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3858768"/>
            <a:ext cx="4754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C9A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Meta BSP  ·  Google Hotel Center  ·  HyperGuest  ·  Bakuun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5394960" y="1097280"/>
            <a:ext cx="3383280" cy="18288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394960" y="1097280"/>
            <a:ext cx="3383280" cy="45720"/>
          </a:xfrm>
          <a:prstGeom prst="rect">
            <a:avLst/>
          </a:prstGeom>
          <a:solidFill>
            <a:srgbClr val="FF6B00"/>
          </a:solidFill>
          <a:ln w="12700">
            <a:solidFill>
              <a:srgbClr val="FF6B0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394960" y="1280160"/>
            <a:ext cx="3383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FF6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3,600+</a:t>
            </a:r>
            <a:endParaRPr lang="en-US" sz="5200" dirty="0"/>
          </a:p>
        </p:txBody>
      </p:sp>
      <p:sp>
        <p:nvSpPr>
          <p:cNvPr id="15" name="Text 13"/>
          <p:cNvSpPr/>
          <p:nvPr/>
        </p:nvSpPr>
        <p:spPr>
          <a:xfrm>
            <a:off x="5394960" y="2286000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8ED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properties already live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394960" y="3108960"/>
            <a:ext cx="1600200" cy="6858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394960" y="3163824"/>
            <a:ext cx="1600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C9A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₹0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394960" y="3511296"/>
            <a:ext cx="1600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Commission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7132320" y="3108960"/>
            <a:ext cx="1600200" cy="6858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132320" y="3163824"/>
            <a:ext cx="1600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C9A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60s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132320" y="3511296"/>
            <a:ext cx="1600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Bid window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5394960" y="3886200"/>
            <a:ext cx="1600200" cy="6858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394960" y="3941064"/>
            <a:ext cx="1600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C9A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12%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5394960" y="4288536"/>
            <a:ext cx="1600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Market CAGR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7132320" y="3886200"/>
            <a:ext cx="1600200" cy="685800"/>
          </a:xfrm>
          <a:prstGeom prst="rect">
            <a:avLst/>
          </a:prstGeom>
          <a:solidFill>
            <a:srgbClr val="112244"/>
          </a:solidFill>
          <a:ln w="6350">
            <a:solidFill>
              <a:srgbClr val="FF6B00">
                <a:alpha val="30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132320" y="3941064"/>
            <a:ext cx="1600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C9A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200M+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7132320" y="4288536"/>
            <a:ext cx="1600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8899B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Travellers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The Hotel Mate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Hotel Mate — Investor Pitch Deck 2026</dc:title>
  <dc:subject>India's First Conversational AI Hotel Booking Platform</dc:subject>
  <dc:creator>The Hotel Mate Technologies</dc:creator>
  <cp:lastModifiedBy>The Hotel Mate Technologies</cp:lastModifiedBy>
  <cp:revision>1</cp:revision>
  <dcterms:created xsi:type="dcterms:W3CDTF">2026-04-22T13:18:23Z</dcterms:created>
  <dcterms:modified xsi:type="dcterms:W3CDTF">2026-04-22T13:18:23Z</dcterms:modified>
</cp:coreProperties>
</file>